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36" y="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1968" cy="465296"/>
          </a:xfrm>
          <a:prstGeom prst="rect">
            <a:avLst/>
          </a:prstGeom>
        </p:spPr>
        <p:txBody>
          <a:bodyPr vert="horz" lIns="93259" tIns="46630" rIns="93259" bIns="4663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5" y="0"/>
            <a:ext cx="3041968" cy="465296"/>
          </a:xfrm>
          <a:prstGeom prst="rect">
            <a:avLst/>
          </a:prstGeom>
        </p:spPr>
        <p:txBody>
          <a:bodyPr vert="horz" lIns="93259" tIns="46630" rIns="93259" bIns="46630" rtlCol="0"/>
          <a:lstStyle>
            <a:lvl1pPr algn="r">
              <a:defRPr sz="1200"/>
            </a:lvl1pPr>
          </a:lstStyle>
          <a:p>
            <a:fld id="{923683C1-9092-40C8-82A5-71DC8BBF055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59" tIns="46630" rIns="93259" bIns="4663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59" tIns="46630" rIns="93259" bIns="4663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39014"/>
            <a:ext cx="3041968" cy="465296"/>
          </a:xfrm>
          <a:prstGeom prst="rect">
            <a:avLst/>
          </a:prstGeom>
        </p:spPr>
        <p:txBody>
          <a:bodyPr vert="horz" lIns="93259" tIns="46630" rIns="93259" bIns="4663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5" y="8839014"/>
            <a:ext cx="3041968" cy="465296"/>
          </a:xfrm>
          <a:prstGeom prst="rect">
            <a:avLst/>
          </a:prstGeom>
        </p:spPr>
        <p:txBody>
          <a:bodyPr vert="horz" lIns="93259" tIns="46630" rIns="93259" bIns="46630" rtlCol="0" anchor="b"/>
          <a:lstStyle>
            <a:lvl1pPr algn="r">
              <a:defRPr sz="1200"/>
            </a:lvl1pPr>
          </a:lstStyle>
          <a:p>
            <a:fld id="{E4D4157B-6C43-4B9E-BABF-12627B57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95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6BC4-DD9C-41B7-920A-79991EF9169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3CC48-E95C-4F2B-8DA9-3CD04FEA2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318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6BC4-DD9C-41B7-920A-79991EF9169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3CC48-E95C-4F2B-8DA9-3CD04FEA2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605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6BC4-DD9C-41B7-920A-79991EF9169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3CC48-E95C-4F2B-8DA9-3CD04FEA2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28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6BC4-DD9C-41B7-920A-79991EF9169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3CC48-E95C-4F2B-8DA9-3CD04FEA2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29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6BC4-DD9C-41B7-920A-79991EF9169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3CC48-E95C-4F2B-8DA9-3CD04FEA2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048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6BC4-DD9C-41B7-920A-79991EF9169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3CC48-E95C-4F2B-8DA9-3CD04FEA2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5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6BC4-DD9C-41B7-920A-79991EF9169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3CC48-E95C-4F2B-8DA9-3CD04FEA2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74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6BC4-DD9C-41B7-920A-79991EF9169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3CC48-E95C-4F2B-8DA9-3CD04FEA2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82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6BC4-DD9C-41B7-920A-79991EF9169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3CC48-E95C-4F2B-8DA9-3CD04FEA2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15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6BC4-DD9C-41B7-920A-79991EF9169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3CC48-E95C-4F2B-8DA9-3CD04FEA2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7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6BC4-DD9C-41B7-920A-79991EF9169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3CC48-E95C-4F2B-8DA9-3CD04FEA2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094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56BC4-DD9C-41B7-920A-79991EF9169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3CC48-E95C-4F2B-8DA9-3CD04FEA2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72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acoast.org/missions" TargetMode="External"/><Relationship Id="rId2" Type="http://schemas.openxmlformats.org/officeDocument/2006/relationships/hyperlink" Target="http://www.customstudents.com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1676" y="228600"/>
            <a:ext cx="34956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600" b="1" dirty="0" smtClean="0"/>
              <a:t>Global Missions Process</a:t>
            </a:r>
          </a:p>
          <a:p>
            <a:pPr algn="ctr"/>
            <a:r>
              <a:rPr lang="en-US" sz="2200" b="1" i="1" dirty="0" smtClean="0">
                <a:solidFill>
                  <a:schemeClr val="accent1">
                    <a:lumMod val="75000"/>
                  </a:schemeClr>
                </a:solidFill>
              </a:rPr>
              <a:t>#</a:t>
            </a:r>
            <a:r>
              <a:rPr lang="en-US" sz="2200" b="1" i="1" dirty="0" err="1" smtClean="0">
                <a:solidFill>
                  <a:schemeClr val="accent1">
                    <a:lumMod val="75000"/>
                  </a:schemeClr>
                </a:solidFill>
              </a:rPr>
              <a:t>MakeADifference</a:t>
            </a:r>
            <a:endParaRPr lang="en-US" sz="2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295400"/>
            <a:ext cx="1480351" cy="91144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Students Express Interest to Serve on a Mission Team</a:t>
            </a:r>
            <a:r>
              <a:rPr lang="en-US" sz="1200" baseline="30000" dirty="0" smtClean="0">
                <a:solidFill>
                  <a:schemeClr val="tx1"/>
                </a:solidFill>
              </a:rPr>
              <a:t>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8600" y="4381143"/>
            <a:ext cx="8610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30000" dirty="0" smtClean="0"/>
              <a:t>1 </a:t>
            </a:r>
            <a:r>
              <a:rPr lang="en-US" sz="1000" dirty="0" smtClean="0"/>
              <a:t>Custom mission trip opportunities are set by the Custom Staff and Seacoast Missions Department.  Trip opportunities will be finalized and posted </a:t>
            </a:r>
          </a:p>
          <a:p>
            <a:r>
              <a:rPr lang="en-US" sz="1000" dirty="0"/>
              <a:t> </a:t>
            </a:r>
            <a:r>
              <a:rPr lang="en-US" sz="1000" dirty="0" smtClean="0"/>
              <a:t> to the website (</a:t>
            </a:r>
            <a:r>
              <a:rPr lang="en-US" sz="1000" dirty="0" smtClean="0">
                <a:hlinkClick r:id="rId2"/>
              </a:rPr>
              <a:t>www.customstudents.com</a:t>
            </a:r>
            <a:r>
              <a:rPr lang="en-US" sz="1000" dirty="0" smtClean="0"/>
              <a:t> and </a:t>
            </a:r>
            <a:r>
              <a:rPr lang="en-US" sz="1000" dirty="0" smtClean="0">
                <a:hlinkClick r:id="rId3"/>
              </a:rPr>
              <a:t>www.seacoast.org/missions</a:t>
            </a:r>
            <a:r>
              <a:rPr lang="en-US" sz="1000" dirty="0"/>
              <a:t>)</a:t>
            </a:r>
            <a:r>
              <a:rPr lang="en-US" sz="1000" dirty="0" smtClean="0"/>
              <a:t> for students/parents to get more information and to initiate the application process.</a:t>
            </a:r>
          </a:p>
          <a:p>
            <a:r>
              <a:rPr lang="en-US" sz="1000" baseline="30000" dirty="0" smtClean="0"/>
              <a:t>2</a:t>
            </a:r>
            <a:r>
              <a:rPr lang="en-US" sz="1000" dirty="0" smtClean="0"/>
              <a:t> A completed application includes the online application form and payment of the trip deposit (medical release info and references are included in the student </a:t>
            </a:r>
          </a:p>
          <a:p>
            <a:r>
              <a:rPr lang="en-US" sz="1000" dirty="0"/>
              <a:t> </a:t>
            </a:r>
            <a:r>
              <a:rPr lang="en-US" sz="1000" dirty="0" smtClean="0"/>
              <a:t> mission application).   Note: a student must be in a small group or join a small group at least up until time the trip departs as a condition of being part of a mission </a:t>
            </a:r>
          </a:p>
          <a:p>
            <a:r>
              <a:rPr lang="en-US" sz="1000" dirty="0"/>
              <a:t> </a:t>
            </a:r>
            <a:r>
              <a:rPr lang="en-US" sz="1000" dirty="0" smtClean="0"/>
              <a:t> team. Referrals will be checked and consistent group involvement will be confirmed periodically through Ministry Platform.</a:t>
            </a:r>
          </a:p>
          <a:p>
            <a:r>
              <a:rPr lang="en-US" sz="1000" baseline="30000" dirty="0" smtClean="0"/>
              <a:t>3a,b</a:t>
            </a:r>
            <a:r>
              <a:rPr lang="en-US" sz="1000" dirty="0" smtClean="0"/>
              <a:t> The mission team leaders (or designated person including Custom Staff) will complete an interview with the student and at least  one parent prior to deciding if </a:t>
            </a:r>
          </a:p>
          <a:p>
            <a:r>
              <a:rPr lang="en-US" sz="1000" dirty="0"/>
              <a:t> </a:t>
            </a:r>
            <a:r>
              <a:rPr lang="en-US" sz="1000" dirty="0" smtClean="0"/>
              <a:t> the student is accepted on the team.  If accepted, leader will get the student and parent to sign the Student &amp; Parent Contract.  </a:t>
            </a:r>
          </a:p>
          <a:p>
            <a:r>
              <a:rPr lang="en-US" sz="1000" baseline="30000" dirty="0" smtClean="0"/>
              <a:t>4</a:t>
            </a:r>
            <a:r>
              <a:rPr lang="en-US" sz="1000" dirty="0" smtClean="0"/>
              <a:t> Once accepted, Custom Staff will add the student to the trip roster with all student and parent contact info.  This information is turned over to the Team Leader </a:t>
            </a:r>
          </a:p>
          <a:p>
            <a:r>
              <a:rPr lang="en-US" sz="1000" dirty="0"/>
              <a:t> </a:t>
            </a:r>
            <a:r>
              <a:rPr lang="en-US" sz="1000" dirty="0" smtClean="0"/>
              <a:t> who will then communicate with students and parents throughout the trip preparation process.  It is recommended each mission team have a group text </a:t>
            </a:r>
          </a:p>
          <a:p>
            <a:r>
              <a:rPr lang="en-US" sz="1000" dirty="0"/>
              <a:t> </a:t>
            </a:r>
            <a:r>
              <a:rPr lang="en-US" sz="1000" dirty="0" smtClean="0"/>
              <a:t> (</a:t>
            </a:r>
            <a:r>
              <a:rPr lang="en-US" sz="1000" dirty="0" err="1" smtClean="0"/>
              <a:t>GroupMe</a:t>
            </a:r>
            <a:r>
              <a:rPr lang="en-US" sz="1000" dirty="0" smtClean="0"/>
              <a:t>) that can be used for reminders for meetings and other important communications in addition to email communications.</a:t>
            </a:r>
          </a:p>
          <a:p>
            <a:r>
              <a:rPr lang="en-US" sz="1000" baseline="30000" dirty="0" smtClean="0"/>
              <a:t>5</a:t>
            </a:r>
            <a:r>
              <a:rPr lang="en-US" sz="1000" dirty="0" smtClean="0"/>
              <a:t> Team leaders will set a schedule of meetings for team training/development, fundraising, ministry prep and packing.  Attendance at these meetings either in </a:t>
            </a:r>
          </a:p>
          <a:p>
            <a:r>
              <a:rPr lang="en-US" sz="1000" dirty="0"/>
              <a:t> </a:t>
            </a:r>
            <a:r>
              <a:rPr lang="en-US" sz="1000" dirty="0" smtClean="0"/>
              <a:t> person or through other means (i.e. Google hangout) is expected to be able to go on the mission trip.  Custom Staff will check periodically for participation.</a:t>
            </a:r>
          </a:p>
          <a:p>
            <a:r>
              <a:rPr lang="en-US" sz="1000" baseline="30000" dirty="0" smtClean="0"/>
              <a:t>6</a:t>
            </a:r>
            <a:r>
              <a:rPr lang="en-US" sz="1000" dirty="0" smtClean="0"/>
              <a:t> Trip Leaders will debrief team after trip is complete, including discussion on how to handle problems with re-entry, such as sadness/depression or other concerns, </a:t>
            </a:r>
          </a:p>
          <a:p>
            <a:r>
              <a:rPr lang="en-US" sz="1000" dirty="0"/>
              <a:t> </a:t>
            </a:r>
            <a:r>
              <a:rPr lang="en-US" sz="1000" dirty="0" smtClean="0"/>
              <a:t> and follow up with team the first week back. Any concerns will be reported to Custom Staff for appropriate follow-up.</a:t>
            </a:r>
            <a:endParaRPr lang="en-US" sz="1000" dirty="0"/>
          </a:p>
        </p:txBody>
      </p:sp>
      <p:sp>
        <p:nvSpPr>
          <p:cNvPr id="34" name="Rectangle 33"/>
          <p:cNvSpPr/>
          <p:nvPr/>
        </p:nvSpPr>
        <p:spPr>
          <a:xfrm>
            <a:off x="7483027" y="2362200"/>
            <a:ext cx="1480351" cy="91144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Student Accepted on Mission Team and Contract Signed</a:t>
            </a:r>
            <a:r>
              <a:rPr lang="en-US" sz="1200" baseline="30000" dirty="0" smtClean="0">
                <a:solidFill>
                  <a:schemeClr val="tx1"/>
                </a:solidFill>
              </a:rPr>
              <a:t>3b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324600" y="1295400"/>
            <a:ext cx="1480351" cy="91144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Student and Parent Interview Completed</a:t>
            </a:r>
            <a:r>
              <a:rPr lang="en-US" sz="1200" baseline="30000" dirty="0" smtClean="0">
                <a:solidFill>
                  <a:schemeClr val="tx1"/>
                </a:solidFill>
              </a:rPr>
              <a:t>3a</a:t>
            </a:r>
            <a:endParaRPr lang="en-US" sz="1200" baseline="300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5867400" y="1752600"/>
            <a:ext cx="384126" cy="29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6371119" y="3429000"/>
            <a:ext cx="1480351" cy="7839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Student Added to Mission Team Communications</a:t>
            </a:r>
            <a:r>
              <a:rPr lang="en-US" sz="1200" baseline="30000" dirty="0" smtClean="0">
                <a:solidFill>
                  <a:schemeClr val="tx1"/>
                </a:solidFill>
              </a:rPr>
              <a:t>4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294980" y="1752600"/>
            <a:ext cx="0" cy="4586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2438400" y="1371600"/>
            <a:ext cx="1371600" cy="8382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Completes Application</a:t>
            </a:r>
            <a:r>
              <a:rPr lang="en-US" sz="1200" baseline="30000" dirty="0" smtClean="0">
                <a:solidFill>
                  <a:schemeClr val="tx1"/>
                </a:solidFill>
              </a:rPr>
              <a:t>2</a:t>
            </a:r>
            <a:endParaRPr lang="en-US" sz="1200" baseline="30000" dirty="0">
              <a:solidFill>
                <a:schemeClr val="tx1"/>
              </a:solidFill>
            </a:endParaRPr>
          </a:p>
        </p:txBody>
      </p:sp>
      <p:cxnSp>
        <p:nvCxnSpPr>
          <p:cNvPr id="1035" name="Straight Arrow Connector 1034"/>
          <p:cNvCxnSpPr/>
          <p:nvPr/>
        </p:nvCxnSpPr>
        <p:spPr>
          <a:xfrm flipH="1">
            <a:off x="5958487" y="3810000"/>
            <a:ext cx="36611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4387049" y="3429000"/>
            <a:ext cx="1480351" cy="783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Student Begins Fundraising for Trip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32" name="Picture 4" descr="E5BE2BE8-96ED-4BC3-8B72-12A648678F03@seacoas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49" y="381000"/>
            <a:ext cx="4506951" cy="72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Straight Connector 15"/>
          <p:cNvCxnSpPr/>
          <p:nvPr/>
        </p:nvCxnSpPr>
        <p:spPr>
          <a:xfrm flipH="1">
            <a:off x="7903068" y="1752600"/>
            <a:ext cx="391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419600" y="1371600"/>
            <a:ext cx="1371600" cy="8382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Pays $50 Deposit</a:t>
            </a:r>
            <a:r>
              <a:rPr lang="en-US" sz="1200" baseline="30000" dirty="0" smtClean="0">
                <a:solidFill>
                  <a:schemeClr val="tx1"/>
                </a:solidFill>
              </a:rPr>
              <a:t>2</a:t>
            </a:r>
            <a:endParaRPr lang="en-US" sz="1200" baseline="300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8294980" y="3384332"/>
            <a:ext cx="0" cy="4256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7903068" y="3810000"/>
            <a:ext cx="3919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438400" y="3352800"/>
            <a:ext cx="1480351" cy="8074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Trip Leaders Schedule Team Meetings</a:t>
            </a:r>
            <a:r>
              <a:rPr lang="en-US" sz="1200" baseline="30000" dirty="0">
                <a:solidFill>
                  <a:schemeClr val="tx1"/>
                </a:solidFill>
              </a:rPr>
              <a:t>5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3962400" y="3810000"/>
            <a:ext cx="36611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57200" y="3352800"/>
            <a:ext cx="1480351" cy="8074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Team Goes on Mission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1996087" y="3810000"/>
            <a:ext cx="36611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1213650" y="2819400"/>
            <a:ext cx="1" cy="4542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828800" y="2438400"/>
            <a:ext cx="1480351" cy="8074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Team Completes Post-Trip Debrief</a:t>
            </a:r>
            <a:r>
              <a:rPr lang="en-US" sz="1200" baseline="30000" dirty="0" smtClean="0">
                <a:solidFill>
                  <a:schemeClr val="tx1"/>
                </a:solidFill>
              </a:rPr>
              <a:t>6</a:t>
            </a:r>
            <a:endParaRPr lang="en-US" sz="1200" baseline="300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197376" y="2819400"/>
            <a:ext cx="5552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981200" y="1752600"/>
            <a:ext cx="384126" cy="29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3962400" y="1752600"/>
            <a:ext cx="384126" cy="29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2020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426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Long Point Video Editing</dc:creator>
  <cp:lastModifiedBy>Poole, Gabrielle</cp:lastModifiedBy>
  <cp:revision>45</cp:revision>
  <cp:lastPrinted>2016-08-16T17:12:30Z</cp:lastPrinted>
  <dcterms:created xsi:type="dcterms:W3CDTF">2014-09-29T17:19:08Z</dcterms:created>
  <dcterms:modified xsi:type="dcterms:W3CDTF">2016-11-07T18:39:49Z</dcterms:modified>
</cp:coreProperties>
</file>